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53" r:id="rId2"/>
  </p:sldIdLst>
  <p:sldSz cx="6858000" cy="9144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">
          <p15:clr>
            <a:srgbClr val="A4A3A4"/>
          </p15:clr>
        </p15:guide>
        <p15:guide id="2" pos="430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33F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265" autoAdjust="0"/>
    <p:restoredTop sz="94630" autoAdjust="0"/>
  </p:normalViewPr>
  <p:slideViewPr>
    <p:cSldViewPr>
      <p:cViewPr>
        <p:scale>
          <a:sx n="100" d="100"/>
          <a:sy n="100" d="100"/>
        </p:scale>
        <p:origin x="882" y="72"/>
      </p:cViewPr>
      <p:guideLst>
        <p:guide orient="horz" pos="37"/>
        <p:guide pos="43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9098" cy="496967"/>
          </a:xfrm>
          <a:prstGeom prst="rect">
            <a:avLst/>
          </a:prstGeom>
        </p:spPr>
        <p:txBody>
          <a:bodyPr vert="horz" lIns="92220" tIns="46110" rIns="92220" bIns="4611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8" cy="496967"/>
          </a:xfrm>
          <a:prstGeom prst="rect">
            <a:avLst/>
          </a:prstGeom>
        </p:spPr>
        <p:txBody>
          <a:bodyPr vert="horz" lIns="92220" tIns="46110" rIns="92220" bIns="46110" rtlCol="0"/>
          <a:lstStyle>
            <a:lvl1pPr algn="r">
              <a:defRPr sz="1200"/>
            </a:lvl1pPr>
          </a:lstStyle>
          <a:p>
            <a:r>
              <a:rPr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440647"/>
            <a:ext cx="2949098" cy="496967"/>
          </a:xfrm>
          <a:prstGeom prst="rect">
            <a:avLst/>
          </a:prstGeom>
        </p:spPr>
        <p:txBody>
          <a:bodyPr vert="horz" lIns="92220" tIns="46110" rIns="92220" bIns="4611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940" y="9440647"/>
            <a:ext cx="2949098" cy="496967"/>
          </a:xfrm>
          <a:prstGeom prst="rect">
            <a:avLst/>
          </a:prstGeom>
        </p:spPr>
        <p:txBody>
          <a:bodyPr vert="horz" lIns="92220" tIns="46110" rIns="92220" bIns="4611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9098" cy="496967"/>
          </a:xfrm>
          <a:prstGeom prst="rect">
            <a:avLst/>
          </a:prstGeom>
        </p:spPr>
        <p:txBody>
          <a:bodyPr vert="horz" lIns="92220" tIns="46110" rIns="92220" bIns="4611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8" cy="496967"/>
          </a:xfrm>
          <a:prstGeom prst="rect">
            <a:avLst/>
          </a:prstGeom>
        </p:spPr>
        <p:txBody>
          <a:bodyPr vert="horz" lIns="92220" tIns="46110" rIns="92220" bIns="4611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/>
              <a:t>機密性○</a:t>
            </a:r>
            <a:endParaRPr lang="en-US" altLang="ja-JP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5013" y="744538"/>
            <a:ext cx="2795587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0" tIns="46110" rIns="92220" bIns="4611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21187"/>
            <a:ext cx="5444490" cy="4472702"/>
          </a:xfrm>
          <a:prstGeom prst="rect">
            <a:avLst/>
          </a:prstGeom>
        </p:spPr>
        <p:txBody>
          <a:bodyPr vert="horz" lIns="92220" tIns="46110" rIns="92220" bIns="4611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7"/>
            <a:ext cx="2949098" cy="496967"/>
          </a:xfrm>
          <a:prstGeom prst="rect">
            <a:avLst/>
          </a:prstGeom>
        </p:spPr>
        <p:txBody>
          <a:bodyPr vert="horz" lIns="92220" tIns="46110" rIns="92220" bIns="4611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40" y="9440647"/>
            <a:ext cx="2949098" cy="496967"/>
          </a:xfrm>
          <a:prstGeom prst="rect">
            <a:avLst/>
          </a:prstGeom>
        </p:spPr>
        <p:txBody>
          <a:bodyPr vert="horz" lIns="92220" tIns="46110" rIns="92220" bIns="4611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05013" y="744538"/>
            <a:ext cx="2795587" cy="372903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35E722-DCEB-4B9B-850A-0990A504E40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048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9DE77-5CAE-4071-AB06-AED887C2A0B6}" type="datetime1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680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9E80-3150-47EC-958A-271BC6285AFC}" type="datetime1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 userDrawn="1"/>
        </p:nvSpPr>
        <p:spPr>
          <a:xfrm>
            <a:off x="6144285" y="59268"/>
            <a:ext cx="67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</p:spTree>
    <p:extLst>
      <p:ext uri="{BB962C8B-B14F-4D97-AF65-F5344CB8AC3E}">
        <p14:creationId xmlns:p14="http://schemas.microsoft.com/office/powerpoint/2010/main" val="3771690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F253C-8E32-4982-9A73-9E62C6023558}" type="datetime1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 userDrawn="1"/>
        </p:nvSpPr>
        <p:spPr>
          <a:xfrm>
            <a:off x="6144285" y="59268"/>
            <a:ext cx="67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</p:spTree>
    <p:extLst>
      <p:ext uri="{BB962C8B-B14F-4D97-AF65-F5344CB8AC3E}">
        <p14:creationId xmlns:p14="http://schemas.microsoft.com/office/powerpoint/2010/main" val="3302275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1F26-1C7C-403F-9C4D-5DCD91084945}" type="datetime1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 userDrawn="1"/>
        </p:nvSpPr>
        <p:spPr>
          <a:xfrm>
            <a:off x="6144285" y="59268"/>
            <a:ext cx="67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</p:spTree>
    <p:extLst>
      <p:ext uri="{BB962C8B-B14F-4D97-AF65-F5344CB8AC3E}">
        <p14:creationId xmlns:p14="http://schemas.microsoft.com/office/powerpoint/2010/main" val="47781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F85B6-E19B-4739-9640-BCA4B5AFC05A}" type="datetime1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 userDrawn="1"/>
        </p:nvSpPr>
        <p:spPr>
          <a:xfrm>
            <a:off x="6144285" y="59268"/>
            <a:ext cx="67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A77F-97D8-43B4-8482-661733171DF5}" type="datetime1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テキスト ボックス 7"/>
          <p:cNvSpPr txBox="1"/>
          <p:nvPr userDrawn="1"/>
        </p:nvSpPr>
        <p:spPr>
          <a:xfrm>
            <a:off x="6144285" y="59268"/>
            <a:ext cx="67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</p:spTree>
    <p:extLst>
      <p:ext uri="{BB962C8B-B14F-4D97-AF65-F5344CB8AC3E}">
        <p14:creationId xmlns:p14="http://schemas.microsoft.com/office/powerpoint/2010/main" val="188501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D9A1-B0C7-46B3-B8A0-870C7E82F57F}" type="datetime1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テキスト ボックス 9"/>
          <p:cNvSpPr txBox="1"/>
          <p:nvPr userDrawn="1"/>
        </p:nvSpPr>
        <p:spPr>
          <a:xfrm>
            <a:off x="6144285" y="59268"/>
            <a:ext cx="67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</p:spTree>
    <p:extLst>
      <p:ext uri="{BB962C8B-B14F-4D97-AF65-F5344CB8AC3E}">
        <p14:creationId xmlns:p14="http://schemas.microsoft.com/office/powerpoint/2010/main" val="1270264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07D45-9341-4981-B457-87238ECFA665}" type="datetime1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テキスト ボックス 5"/>
          <p:cNvSpPr txBox="1"/>
          <p:nvPr userDrawn="1"/>
        </p:nvSpPr>
        <p:spPr>
          <a:xfrm>
            <a:off x="6144285" y="59268"/>
            <a:ext cx="67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CA090-01E7-48E7-9E19-0C02A281D89E}" type="datetime1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30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D9CDF-83BB-42CA-AEBD-4FCDBB3CE1EA}" type="datetime1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4217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2FCD5-EC1B-4A93-9182-B8ED9EE70478}" type="datetime1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6355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59411-B762-4FE2-9A07-48D14EF316A3}" type="datetime1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" name="表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565489"/>
              </p:ext>
            </p:extLst>
          </p:nvPr>
        </p:nvGraphicFramePr>
        <p:xfrm>
          <a:off x="116632" y="323528"/>
          <a:ext cx="6624662" cy="10516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80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44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83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市区町村</a:t>
                      </a:r>
                      <a:endParaRPr kumimoji="1" lang="en-US" altLang="ja-JP" sz="1500" dirty="0">
                        <a:latin typeface="+mn-ea"/>
                        <a:ea typeface="+mn-ea"/>
                      </a:endParaRPr>
                    </a:p>
                  </a:txBody>
                  <a:tcPr marL="91461" marR="91461" marT="45736" marB="45736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5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海南市</a:t>
                      </a:r>
                      <a:endParaRPr kumimoji="1" lang="en-US" altLang="ja-JP" sz="15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61" marR="91461" marT="45736" marB="45736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573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認定連携創業支援事業者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</a:txBody>
                  <a:tcPr marL="91461" marR="91461" marT="45736" marB="45736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5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海南商工会議所、下津町商工会、和歌山県、（公財）わかやま産業振興財団</a:t>
                      </a:r>
                      <a:endParaRPr kumimoji="1" lang="en-US" altLang="ja-JP" sz="15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61" marR="91461" marT="45736" marB="45736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8" name="表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638895"/>
              </p:ext>
            </p:extLst>
          </p:nvPr>
        </p:nvGraphicFramePr>
        <p:xfrm>
          <a:off x="113458" y="5571253"/>
          <a:ext cx="6627911" cy="34652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279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65243">
                <a:tc>
                  <a:txBody>
                    <a:bodyPr/>
                    <a:lstStyle/>
                    <a:p>
                      <a:endParaRPr kumimoji="1" lang="ja-JP" altLang="en-US" sz="15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1461" marR="91461" marT="45719" marB="45719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0" name="テキスト ボックス 6"/>
          <p:cNvSpPr txBox="1">
            <a:spLocks noChangeArrowheads="1"/>
          </p:cNvSpPr>
          <p:nvPr/>
        </p:nvSpPr>
        <p:spPr bwMode="auto">
          <a:xfrm>
            <a:off x="-88404" y="5571253"/>
            <a:ext cx="322937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b="1" dirty="0"/>
              <a:t>    ＜全体像＞</a:t>
            </a:r>
            <a:r>
              <a:rPr lang="en-US" altLang="ja-JP" sz="1100" b="1" dirty="0"/>
              <a:t>※</a:t>
            </a:r>
            <a:r>
              <a:rPr lang="ja-JP" altLang="en-US" sz="1100" b="1" dirty="0"/>
              <a:t>下線は特定創業支援等事業</a:t>
            </a:r>
          </a:p>
        </p:txBody>
      </p:sp>
      <p:graphicFrame>
        <p:nvGraphicFramePr>
          <p:cNvPr id="93" name="表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357083"/>
              </p:ext>
            </p:extLst>
          </p:nvPr>
        </p:nvGraphicFramePr>
        <p:xfrm>
          <a:off x="116187" y="1444390"/>
          <a:ext cx="6625479" cy="16154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49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30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389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dirty="0">
                          <a:latin typeface="+mn-ea"/>
                          <a:ea typeface="+mn-ea"/>
                        </a:rPr>
                        <a:t>概　要</a:t>
                      </a:r>
                      <a:endParaRPr kumimoji="1" lang="ja-JP" altLang="en-US" sz="15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61" marR="91461" marT="45721" marB="45721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00" baseline="0" dirty="0">
                          <a:latin typeface="+mn-ea"/>
                          <a:ea typeface="+mn-ea"/>
                        </a:rPr>
                        <a:t>　</a:t>
                      </a:r>
                      <a:r>
                        <a:rPr kumimoji="1" lang="ja-JP" altLang="ja-JP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本市において、これまで、創業に関する窓口は設置していませんでしたが、例年、商店街の空き店舗活用事業において新規の創業に関する相談が数</a:t>
                      </a:r>
                      <a:r>
                        <a:rPr kumimoji="1" lang="ja-JP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人</a:t>
                      </a:r>
                      <a:r>
                        <a:rPr kumimoji="1" lang="ja-JP" altLang="ja-JP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あることから、本計画により、創業支援分野の取組みを追加し、創業者の増加による商工業の活性化を図る。</a:t>
                      </a:r>
                    </a:p>
                    <a:p>
                      <a:r>
                        <a:rPr kumimoji="1" lang="ja-JP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ja-JP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具体的には、海南商工会議所・下津町商工会にワンストップ相談窓口を設置し、市と</a:t>
                      </a:r>
                      <a:r>
                        <a:rPr kumimoji="1" lang="ja-JP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支援機関（海南商工会議所、下津町商工会、和歌山県、</a:t>
                      </a:r>
                      <a:r>
                        <a:rPr kumimoji="1" lang="zh-TW" altLang="en-US" sz="1000" kern="12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㈱日本政策金融公庫</a:t>
                      </a:r>
                      <a:r>
                        <a:rPr kumimoji="1" lang="ja-JP" altLang="ja-JP" sz="1000" kern="12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和歌山支店</a:t>
                      </a:r>
                      <a:r>
                        <a:rPr kumimoji="1" lang="ja-JP" altLang="ja-JP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、和歌山県信用保証協会、市内金融機関</a:t>
                      </a:r>
                      <a:r>
                        <a:rPr kumimoji="1" lang="ja-JP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ja-JP" altLang="ja-JP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紀陽銀行・きのくに信用金庫等</a:t>
                      </a:r>
                      <a:r>
                        <a:rPr kumimoji="1" lang="ja-JP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r>
                        <a:rPr kumimoji="1" lang="ja-JP" altLang="ja-JP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、</a:t>
                      </a:r>
                      <a:r>
                        <a:rPr kumimoji="1" lang="ja-JP" altLang="en-US" sz="1000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わかやま</a:t>
                      </a:r>
                      <a:r>
                        <a:rPr kumimoji="1" lang="ja-JP" altLang="ja-JP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産業振興財団、和歌山県工業技術センター</a:t>
                      </a:r>
                      <a:r>
                        <a:rPr kumimoji="1" lang="ja-JP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）が</a:t>
                      </a:r>
                      <a:r>
                        <a:rPr kumimoji="1" lang="ja-JP" altLang="ja-JP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連携し、総合的な創業支援を行う。また、創業セミナーを開催し、創業に必要な知識を身に着ける機会を提供する。市においては、支援機関との情報共有・調整を行い、各機関の支援策等も紹介するとともに、現状市では実施していない、創業者に必要な施策を検討・創設できるよう努め、創業者の支援を行う。</a:t>
                      </a:r>
                      <a:endParaRPr kumimoji="1" lang="en-US" altLang="ja-JP" sz="1000" dirty="0">
                        <a:latin typeface="+mn-ea"/>
                        <a:ea typeface="+mn-ea"/>
                      </a:endParaRPr>
                    </a:p>
                  </a:txBody>
                  <a:tcPr marL="91461" marR="91461" marT="45721" marB="45721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4" name="表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408402"/>
              </p:ext>
            </p:extLst>
          </p:nvPr>
        </p:nvGraphicFramePr>
        <p:xfrm>
          <a:off x="115814" y="3563888"/>
          <a:ext cx="6626225" cy="19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49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31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122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特徴</a:t>
                      </a:r>
                    </a:p>
                  </a:txBody>
                  <a:tcPr marL="91461" marR="91461" marT="45695" marB="45695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</a:t>
                      </a:r>
                      <a:r>
                        <a:rPr kumimoji="1" lang="ja-JP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ワンストップ相談窓口を海南商工会議所・下津町商工会に設置し、経営指導員が、市・</a:t>
                      </a:r>
                      <a:r>
                        <a:rPr kumimoji="1" lang="zh-TW" altLang="en-US" sz="1200" kern="12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㈱日本政策金融公庫</a:t>
                      </a:r>
                      <a:r>
                        <a:rPr kumimoji="1" lang="ja-JP" altLang="ja-JP" sz="1200" kern="12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和歌山支店</a:t>
                      </a:r>
                      <a:r>
                        <a:rPr kumimoji="1" lang="ja-JP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、その他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支援</a:t>
                      </a:r>
                      <a:r>
                        <a:rPr kumimoji="1" lang="ja-JP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機関と連携しながら、それぞれの専門知識を集約し、効果的な支援を行う。</a:t>
                      </a:r>
                    </a:p>
                    <a:p>
                      <a:r>
                        <a:rPr kumimoji="1" lang="ja-JP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創業セミナーでは、「経営」「財務」「人材育成」「販路開拓」に関する知識の習得を行うとともに、それぞれの課題に応じた個別相談を行うなど、本市における創業について、具体的な情報を得られる機会を提供する。</a:t>
                      </a:r>
                    </a:p>
                    <a:p>
                      <a:r>
                        <a:rPr kumimoji="1" lang="ja-JP" altLang="ja-JP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また、市においては、創業に関する新規施策の創設に努める。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61" marR="91461" marT="45695" marB="4569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" name="表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742478"/>
              </p:ext>
            </p:extLst>
          </p:nvPr>
        </p:nvGraphicFramePr>
        <p:xfrm>
          <a:off x="115888" y="3145549"/>
          <a:ext cx="6625480" cy="3463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49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30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633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年間目標数</a:t>
                      </a:r>
                    </a:p>
                  </a:txBody>
                  <a:tcPr marL="91461" marR="91461" marT="45721" marB="45721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創業支援者数：</a:t>
                      </a:r>
                      <a:r>
                        <a:rPr lang="ja-JP" altLang="en-US" sz="1200" u="none" strike="noStrik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８２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　　　　　　　　創業者：</a:t>
                      </a:r>
                      <a:r>
                        <a:rPr lang="ja-JP" altLang="en-US" sz="1200" u="none" strike="noStrik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３３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  <a:endParaRPr lang="en-US" altLang="ja-JP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61" marR="91461" marT="45721" marB="45721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5157192" y="8693681"/>
            <a:ext cx="1600200" cy="486833"/>
          </a:xfrm>
        </p:spPr>
        <p:txBody>
          <a:bodyPr/>
          <a:lstStyle/>
          <a:p>
            <a:fld id="{D9550142-B990-490A-A107-ED7302A7FD52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sp>
        <p:nvSpPr>
          <p:cNvPr id="10" name="ドーナツ 9"/>
          <p:cNvSpPr/>
          <p:nvPr/>
        </p:nvSpPr>
        <p:spPr>
          <a:xfrm rot="20590432">
            <a:off x="652863" y="5921227"/>
            <a:ext cx="5720715" cy="2560955"/>
          </a:xfrm>
          <a:prstGeom prst="donut">
            <a:avLst>
              <a:gd name="adj" fmla="val 27352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812345" y="5725141"/>
            <a:ext cx="1872208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ja-JP" altLang="en-US" sz="16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連携・情報共有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496809" y="5725534"/>
            <a:ext cx="1812511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000" b="1" dirty="0"/>
              <a:t>和歌山県工業技術センター</a:t>
            </a:r>
            <a:endParaRPr kumimoji="1" lang="en-US" altLang="ja-JP" sz="1000" b="1" dirty="0"/>
          </a:p>
          <a:p>
            <a:pPr indent="108000"/>
            <a:r>
              <a:rPr lang="ja-JP" altLang="en-US" sz="1000" dirty="0"/>
              <a:t>・技術、研究開発サポート</a:t>
            </a:r>
            <a:endParaRPr kumimoji="1" lang="ja-JP" altLang="en-US" sz="1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856849" y="6300192"/>
            <a:ext cx="1812511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000" b="1" dirty="0"/>
              <a:t>市内金融機関等</a:t>
            </a:r>
            <a:endParaRPr lang="en-US" altLang="ja-JP" sz="1000" b="1" dirty="0"/>
          </a:p>
          <a:p>
            <a:r>
              <a:rPr kumimoji="1" lang="en-US" altLang="ja-JP" sz="1000" b="1" dirty="0"/>
              <a:t>(</a:t>
            </a:r>
            <a:r>
              <a:rPr kumimoji="1" lang="ja-JP" altLang="en-US" sz="1000" b="1" dirty="0"/>
              <a:t>紀陽銀行・</a:t>
            </a:r>
            <a:r>
              <a:rPr kumimoji="1" lang="ja-JP" altLang="en-US" sz="1000" b="1" dirty="0" err="1"/>
              <a:t>きの</a:t>
            </a:r>
            <a:r>
              <a:rPr kumimoji="1" lang="ja-JP" altLang="en-US" sz="1000" b="1" dirty="0"/>
              <a:t>くに信用金庫</a:t>
            </a:r>
            <a:r>
              <a:rPr kumimoji="1" lang="en-US" altLang="ja-JP" sz="1000" b="1" dirty="0"/>
              <a:t>)</a:t>
            </a:r>
          </a:p>
          <a:p>
            <a:pPr indent="108000"/>
            <a:r>
              <a:rPr lang="ja-JP" altLang="en-US" sz="1000" dirty="0"/>
              <a:t>・県融資制度の実施</a:t>
            </a:r>
            <a:endParaRPr lang="en-US" altLang="ja-JP" sz="1000" dirty="0"/>
          </a:p>
          <a:p>
            <a:pPr indent="108000"/>
            <a:r>
              <a:rPr lang="ja-JP" altLang="en-US" sz="1000" dirty="0"/>
              <a:t>・資金調達へのアドバイス</a:t>
            </a:r>
            <a:endParaRPr kumimoji="1" lang="ja-JP" altLang="en-US" sz="10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10599" y="7161966"/>
            <a:ext cx="1812511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000" b="1" dirty="0"/>
              <a:t>和歌山県信用保証協会</a:t>
            </a:r>
            <a:endParaRPr kumimoji="1" lang="en-US" altLang="ja-JP" sz="1000" b="1" dirty="0"/>
          </a:p>
          <a:p>
            <a:pPr indent="108000"/>
            <a:r>
              <a:rPr lang="ja-JP" altLang="en-US" sz="1000" dirty="0"/>
              <a:t>・創業に関する金融相談</a:t>
            </a:r>
            <a:endParaRPr kumimoji="1" lang="ja-JP" altLang="en-US" sz="10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136769" y="8040578"/>
            <a:ext cx="2172551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000" b="1" dirty="0"/>
              <a:t>(</a:t>
            </a:r>
            <a:r>
              <a:rPr lang="ja-JP" altLang="en-US" sz="1000" b="1" dirty="0"/>
              <a:t>株</a:t>
            </a:r>
            <a:r>
              <a:rPr lang="en-US" altLang="ja-JP" sz="1000" b="1" dirty="0"/>
              <a:t>)</a:t>
            </a:r>
            <a:r>
              <a:rPr lang="ja-JP" altLang="en-US" sz="1000" b="1" dirty="0"/>
              <a:t>日本政策金融公庫和歌山支店</a:t>
            </a:r>
            <a:endParaRPr kumimoji="1" lang="en-US" altLang="ja-JP" sz="1000" b="1" dirty="0"/>
          </a:p>
          <a:p>
            <a:pPr indent="108000"/>
            <a:r>
              <a:rPr lang="ja-JP" altLang="en-US" sz="1000" dirty="0"/>
              <a:t>・新規開業関連融資等の金融支援</a:t>
            </a:r>
            <a:endParaRPr lang="en-US" altLang="ja-JP" sz="1000" dirty="0"/>
          </a:p>
          <a:p>
            <a:pPr indent="108000"/>
            <a:r>
              <a:rPr lang="ja-JP" altLang="en-US" sz="1000" dirty="0"/>
              <a:t>・ビジネスマッチング支援</a:t>
            </a:r>
            <a:endParaRPr lang="en-US" altLang="ja-JP" sz="1000" dirty="0"/>
          </a:p>
          <a:p>
            <a:pPr indent="108000"/>
            <a:r>
              <a:rPr kumimoji="1" lang="ja-JP" altLang="en-US" sz="1000" dirty="0"/>
              <a:t>・創業に関する情報提供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725144" y="7201704"/>
            <a:ext cx="1848516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000" b="1" dirty="0"/>
              <a:t>海南商工会議所</a:t>
            </a:r>
            <a:endParaRPr kumimoji="1" lang="en-US" altLang="ja-JP" sz="1000" b="1" dirty="0"/>
          </a:p>
          <a:p>
            <a:pPr indent="108000"/>
            <a:r>
              <a:rPr lang="ja-JP" altLang="en-US" sz="1000" dirty="0"/>
              <a:t>・ワンストップ相談窓口</a:t>
            </a:r>
            <a:endParaRPr lang="en-US" altLang="ja-JP" sz="1000" dirty="0"/>
          </a:p>
          <a:p>
            <a:pPr indent="108000"/>
            <a:r>
              <a:rPr kumimoji="1" lang="ja-JP" altLang="en-US" sz="1000" b="1" u="sng" dirty="0"/>
              <a:t>・創業セミナーの開催</a:t>
            </a:r>
            <a:endParaRPr kumimoji="1" lang="en-US" altLang="ja-JP" sz="1000" b="1" u="sng" dirty="0"/>
          </a:p>
          <a:p>
            <a:pPr indent="108000"/>
            <a:r>
              <a:rPr lang="ja-JP" altLang="en-US" sz="1000" dirty="0"/>
              <a:t>・創業前後の経営指導</a:t>
            </a:r>
            <a:endParaRPr kumimoji="1" lang="ja-JP" altLang="en-US" sz="1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90218" y="7857129"/>
            <a:ext cx="1910564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000" b="1" dirty="0"/>
              <a:t>下津町商工会</a:t>
            </a:r>
            <a:endParaRPr kumimoji="1" lang="en-US" altLang="ja-JP" sz="1000" b="1" dirty="0"/>
          </a:p>
          <a:p>
            <a:pPr indent="108000"/>
            <a:r>
              <a:rPr lang="ja-JP" altLang="en-US" sz="1000" dirty="0"/>
              <a:t>・ワンストップ相談窓口</a:t>
            </a:r>
            <a:endParaRPr lang="en-US" altLang="ja-JP" sz="1000" dirty="0"/>
          </a:p>
          <a:p>
            <a:pPr indent="108000"/>
            <a:r>
              <a:rPr kumimoji="1" lang="ja-JP" altLang="en-US" sz="1000" b="1" u="sng" dirty="0"/>
              <a:t>・創業セミナーの開催</a:t>
            </a:r>
            <a:endParaRPr kumimoji="1" lang="en-US" altLang="ja-JP" sz="1000" b="1" u="sng" dirty="0"/>
          </a:p>
          <a:p>
            <a:pPr indent="108000"/>
            <a:r>
              <a:rPr lang="ja-JP" altLang="en-US" sz="1000" dirty="0"/>
              <a:t>・創業前後の経営指導</a:t>
            </a:r>
            <a:endParaRPr kumimoji="1" lang="ja-JP" altLang="en-US" sz="1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203750" y="7131189"/>
            <a:ext cx="2337039" cy="86177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000" b="1" dirty="0"/>
              <a:t>海南市</a:t>
            </a:r>
            <a:endParaRPr kumimoji="1" lang="en-US" altLang="ja-JP" sz="1000" b="1" dirty="0"/>
          </a:p>
          <a:p>
            <a:pPr indent="108000"/>
            <a:r>
              <a:rPr lang="ja-JP" altLang="en-US" sz="1000" dirty="0"/>
              <a:t>・創業に関する相談窓口</a:t>
            </a:r>
            <a:endParaRPr lang="en-US" altLang="ja-JP" sz="1000" dirty="0"/>
          </a:p>
          <a:p>
            <a:pPr indent="108000"/>
            <a:r>
              <a:rPr lang="ja-JP" altLang="en-US" sz="1000" dirty="0"/>
              <a:t>・新規開業融資制度の紹介</a:t>
            </a:r>
            <a:endParaRPr lang="en-US" altLang="ja-JP" sz="1000" dirty="0"/>
          </a:p>
          <a:p>
            <a:pPr indent="108000"/>
            <a:r>
              <a:rPr lang="ja-JP" altLang="en-US" sz="1000" dirty="0"/>
              <a:t>・創業促進に係る施策の検討</a:t>
            </a:r>
            <a:endParaRPr lang="en-US" altLang="ja-JP" sz="1000" dirty="0"/>
          </a:p>
          <a:p>
            <a:pPr indent="108000"/>
            <a:r>
              <a:rPr kumimoji="1" lang="ja-JP" altLang="en-US" sz="1000" dirty="0"/>
              <a:t>・創業支援ネットワークに係る調整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1807363" y="8708394"/>
            <a:ext cx="237917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b="1" cap="none" spc="0" dirty="0">
                <a:ln w="12700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創業希望者・創業者</a:t>
            </a:r>
            <a:endParaRPr lang="ja-JP" altLang="en-US" sz="5400" b="1" cap="none" spc="0" dirty="0">
              <a:ln w="12700">
                <a:noFill/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上矢印 6"/>
          <p:cNvSpPr/>
          <p:nvPr/>
        </p:nvSpPr>
        <p:spPr>
          <a:xfrm>
            <a:off x="2221044" y="8250505"/>
            <a:ext cx="720080" cy="497959"/>
          </a:xfrm>
          <a:prstGeom prst="upArrow">
            <a:avLst>
              <a:gd name="adj1" fmla="val 50000"/>
              <a:gd name="adj2" fmla="val 60202"/>
            </a:avLst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上矢印 22"/>
          <p:cNvSpPr/>
          <p:nvPr/>
        </p:nvSpPr>
        <p:spPr>
          <a:xfrm flipV="1">
            <a:off x="2924944" y="8250505"/>
            <a:ext cx="720080" cy="497959"/>
          </a:xfrm>
          <a:prstGeom prst="upArrow">
            <a:avLst>
              <a:gd name="adj1" fmla="val 50000"/>
              <a:gd name="adj2" fmla="val 60202"/>
            </a:avLst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720193" y="6003301"/>
            <a:ext cx="1910564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000" b="1" dirty="0"/>
              <a:t>(</a:t>
            </a:r>
            <a:r>
              <a:rPr lang="ja-JP" altLang="en-US" sz="1000" b="1" dirty="0"/>
              <a:t>公財</a:t>
            </a:r>
            <a:r>
              <a:rPr lang="en-US" altLang="ja-JP" sz="1000" b="1" dirty="0"/>
              <a:t>)</a:t>
            </a:r>
            <a:r>
              <a:rPr lang="ja-JP" altLang="en-US" sz="1000" b="1" dirty="0">
                <a:solidFill>
                  <a:schemeClr val="tx1"/>
                </a:solidFill>
              </a:rPr>
              <a:t>わかやま産業振興財団</a:t>
            </a:r>
            <a:endParaRPr lang="en-US" altLang="ja-JP" sz="1000" b="1" dirty="0">
              <a:solidFill>
                <a:schemeClr val="tx1"/>
              </a:solidFill>
            </a:endParaRPr>
          </a:p>
          <a:p>
            <a:pPr lvl="1"/>
            <a:r>
              <a:rPr lang="en-US" altLang="ja-JP" sz="1000" b="1" dirty="0">
                <a:solidFill>
                  <a:schemeClr val="tx1"/>
                </a:solidFill>
              </a:rPr>
              <a:t>(</a:t>
            </a:r>
            <a:r>
              <a:rPr lang="ja-JP" altLang="en-US" sz="1000" b="1" dirty="0">
                <a:solidFill>
                  <a:schemeClr val="tx1"/>
                </a:solidFill>
              </a:rPr>
              <a:t>よろず支援拠点</a:t>
            </a:r>
            <a:r>
              <a:rPr lang="en-US" altLang="ja-JP" sz="1000" b="1" dirty="0">
                <a:solidFill>
                  <a:schemeClr val="tx1"/>
                </a:solidFill>
              </a:rPr>
              <a:t>)</a:t>
            </a:r>
          </a:p>
          <a:p>
            <a:pPr indent="108000"/>
            <a:r>
              <a:rPr lang="ja-JP" altLang="en-US" sz="1000" dirty="0">
                <a:solidFill>
                  <a:schemeClr val="tx1"/>
                </a:solidFill>
              </a:rPr>
              <a:t>・創業、起業サポート</a:t>
            </a:r>
            <a:endParaRPr lang="en-US" altLang="ja-JP" sz="1000" dirty="0">
              <a:solidFill>
                <a:schemeClr val="tx1"/>
              </a:solidFill>
            </a:endParaRPr>
          </a:p>
          <a:p>
            <a:pPr indent="108000"/>
            <a:r>
              <a:rPr lang="ja-JP" altLang="en-US" sz="1000" b="1" u="sng" dirty="0">
                <a:solidFill>
                  <a:schemeClr val="tx1"/>
                </a:solidFill>
              </a:rPr>
              <a:t>・創業セミナーの開催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833506" y="6254025"/>
            <a:ext cx="1851047" cy="5539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000" b="1" dirty="0">
                <a:solidFill>
                  <a:schemeClr val="tx1"/>
                </a:solidFill>
              </a:rPr>
              <a:t>和歌山県</a:t>
            </a:r>
            <a:endParaRPr lang="en-US" altLang="ja-JP" sz="1000" b="1" dirty="0">
              <a:solidFill>
                <a:schemeClr val="tx1"/>
              </a:solidFill>
            </a:endParaRPr>
          </a:p>
          <a:p>
            <a:r>
              <a:rPr lang="ja-JP" altLang="en-US" sz="1000" b="1" dirty="0">
                <a:solidFill>
                  <a:schemeClr val="tx1"/>
                </a:solidFill>
              </a:rPr>
              <a:t>　</a:t>
            </a:r>
            <a:r>
              <a:rPr lang="ja-JP" altLang="en-US" sz="1000" b="1" u="sng" dirty="0">
                <a:solidFill>
                  <a:schemeClr val="tx1"/>
                </a:solidFill>
              </a:rPr>
              <a:t>・創業セミナーの開催</a:t>
            </a:r>
            <a:endParaRPr lang="en-US" altLang="ja-JP" sz="1000" b="1" u="sng" dirty="0">
              <a:solidFill>
                <a:schemeClr val="tx1"/>
              </a:solidFill>
            </a:endParaRPr>
          </a:p>
          <a:p>
            <a:r>
              <a:rPr lang="ja-JP" altLang="en-US" sz="1000" b="1" dirty="0">
                <a:solidFill>
                  <a:schemeClr val="tx1"/>
                </a:solidFill>
              </a:rPr>
              <a:t>　・創業促進に係る施策の検討</a:t>
            </a:r>
          </a:p>
        </p:txBody>
      </p:sp>
    </p:spTree>
    <p:extLst>
      <p:ext uri="{BB962C8B-B14F-4D97-AF65-F5344CB8AC3E}">
        <p14:creationId xmlns:p14="http://schemas.microsoft.com/office/powerpoint/2010/main" val="167553405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15238</TotalTime>
  <Words>588</Words>
  <Application>Microsoft Office PowerPoint</Application>
  <PresentationFormat>画面に合わせる (4:3)</PresentationFormat>
  <Paragraphs>50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ＭＳ Ｐゴシック</vt:lpstr>
      <vt:lpstr>Arial</vt:lpstr>
      <vt:lpstr>Calibri</vt:lpstr>
      <vt:lpstr>blank</vt:lpstr>
      <vt:lpstr>PowerPoint プレゼンテーション</vt:lpstr>
    </vt:vector>
  </TitlesOfParts>
  <Company>METI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市町村による創業支援 （手引き）</dc:title>
  <dc:creator>METI</dc:creator>
  <cp:lastModifiedBy>園部 太郎</cp:lastModifiedBy>
  <cp:revision>540</cp:revision>
  <cp:lastPrinted>2024-08-16T01:56:53Z</cp:lastPrinted>
  <dcterms:created xsi:type="dcterms:W3CDTF">2013-10-29T02:46:12Z</dcterms:created>
  <dcterms:modified xsi:type="dcterms:W3CDTF">2024-11-12T08:10:35Z</dcterms:modified>
</cp:coreProperties>
</file>